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5507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79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70" r:id="rId32"/>
    <p:sldId id="268" r:id="rId33"/>
    <p:sldId id="269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67" Type="http://schemas.openxmlformats.org/officeDocument/2006/relationships/viewProps" Target="viewProps.xml"></Relationship><Relationship Id="rId6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슬라이드 노트 개체 틀 4"/>
          <p:cNvSpPr txBox="1">
            <a:spLocks noGrp="1"/>
          </p:cNvSpPr>
          <p:nvPr>
            <p:ph type="body" idx="3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슬라이드 번호 개체 틀 6"/>
          <p:cNvSpPr txBox="1">
            <a:spLocks noGrp="1"/>
          </p:cNvSpPr>
          <p:nvPr>
            <p:ph type="sldNum" idx="5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>
            <a:lvl1pPr marL="0" indent="0" algn="r">
              <a:buFontTx/>
              <a:buNone/>
              <a:defRPr lang="en-GB" altLang="en-US" sz="1200"/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2" Type="http://schemas.openxmlformats.org/officeDocument/2006/relationships/image" Target="../media/fImage688448841.png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2" Type="http://schemas.openxmlformats.org/officeDocument/2006/relationships/image" Target="../media/fImage23604718467.png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C:/Users/it/AppData/Roaming/PolarisOffice/ETemp/9164_12114632/fImage688448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381760"/>
            <a:ext cx="614235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l">
              <a:buFontTx/>
              <a:buNone/>
              <a:defRPr lang="en-GB" altLang="en-US" sz="5000" b="1">
                <a:solidFill>
                  <a:srgbClr val="F05F5C"/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911225" y="3861435"/>
            <a:ext cx="6145530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l">
              <a:buFontTx/>
              <a:buNone/>
              <a:defRPr lang="en-GB" altLang="en-US"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 lvl="1">
              <a:buFontTx/>
              <a:buNone/>
              <a:defRPr lang="en-GB" altLang="en-US" sz="2000"/>
            </a:lvl2pPr>
            <a:lvl3pPr marL="914400" indent="0" algn="ctr" lvl="2">
              <a:buFontTx/>
              <a:buNone/>
              <a:defRPr lang="en-GB" altLang="en-US" sz="1800"/>
            </a:lvl3pPr>
            <a:lvl4pPr marL="1371600" indent="0" algn="ctr" lvl="3">
              <a:buFontTx/>
              <a:buNone/>
              <a:defRPr lang="en-GB" altLang="en-US" sz="1600"/>
            </a:lvl4pPr>
            <a:lvl5pPr marL="1828800" indent="0" algn="ctr" lvl="4">
              <a:buFontTx/>
              <a:buNone/>
              <a:defRPr lang="en-GB" altLang="en-US" sz="1600"/>
            </a:lvl5pPr>
            <a:lvl6pPr marL="2286000" indent="0" algn="ctr" lvl="5">
              <a:buFontTx/>
              <a:buNone/>
              <a:defRPr lang="en-GB" altLang="en-US" sz="1600"/>
            </a:lvl6pPr>
            <a:lvl7pPr marL="2743200" indent="0" algn="ctr" lvl="6">
              <a:buFontTx/>
              <a:buNone/>
              <a:defRPr lang="en-GB" altLang="en-US" sz="1600"/>
            </a:lvl7pPr>
            <a:lvl8pPr marL="3200400" indent="0" algn="ctr" lvl="7">
              <a:buFontTx/>
              <a:buNone/>
              <a:defRPr lang="en-GB" altLang="en-US" sz="1600"/>
            </a:lvl8pPr>
            <a:lvl9pPr marL="3657600" indent="0" algn="ctr" lvl="8">
              <a:buFontTx/>
              <a:buNone/>
              <a:defRPr lang="en-GB" altLang="en-US" sz="1600"/>
            </a:lvl9pPr>
          </a:lstStyle>
          <a:p>
            <a:pPr marL="0" indent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bg>
      <p:bgPr>
        <a:solidFill>
          <a:srgbClr val="60C9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>
            <a:lvl1pPr marL="0" indent="0">
              <a:buFontTx/>
              <a:buNone/>
              <a:defRPr lang="en-GB" altLang="en-US" b="1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1"/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1"/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1"/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1"/>
                </a:solidFill>
              </a:defRPr>
            </a:lvl5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2024-05-27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F05F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it/AppData/Roaming/PolarisOffice/ETemp/9164_12114632/fImage236047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4400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000">
                <a:solidFill>
                  <a:schemeClr val="bg1"/>
                </a:solidFill>
              </a:defRPr>
            </a:lvl1pPr>
            <a:lvl2pPr marL="457200" indent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484630"/>
            <a:ext cx="5182235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484630"/>
            <a:ext cx="5182235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48463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48463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lvl="1">
              <a:buFontTx/>
              <a:buNone/>
              <a:defRPr lang="en-GB" altLang="en-US" sz="2000" b="1"/>
            </a:lvl2pPr>
            <a:lvl3pPr marL="914400" indent="0" lvl="2">
              <a:buFontTx/>
              <a:buNone/>
              <a:defRPr lang="en-GB" altLang="en-US" sz="1800" b="1"/>
            </a:lvl3pPr>
            <a:lvl4pPr marL="1371600" indent="0" lvl="3">
              <a:buFontTx/>
              <a:buNone/>
              <a:defRPr lang="en-GB" altLang="en-US" sz="1600" b="1"/>
            </a:lvl4pPr>
            <a:lvl5pPr marL="1828800" indent="0" lvl="4">
              <a:buFontTx/>
              <a:buNone/>
              <a:defRPr lang="en-GB" altLang="en-US" sz="1600" b="1"/>
            </a:lvl5pPr>
            <a:lvl6pPr marL="2286000" indent="0" lvl="5">
              <a:buFontTx/>
              <a:buNone/>
              <a:defRPr lang="en-GB" altLang="en-US" sz="1600" b="1"/>
            </a:lvl6pPr>
            <a:lvl7pPr marL="2743200" indent="0" lvl="6">
              <a:buFontTx/>
              <a:buNone/>
              <a:defRPr lang="en-GB" altLang="en-US" sz="1600" b="1"/>
            </a:lvl7pPr>
            <a:lvl8pPr marL="3200400" indent="0" lvl="7">
              <a:buFontTx/>
              <a:buNone/>
              <a:defRPr lang="en-GB" altLang="en-US" sz="1600" b="1"/>
            </a:lvl8pPr>
            <a:lvl9pPr marL="3657600" indent="0" lvl="8">
              <a:buFontTx/>
              <a:buNone/>
              <a:defRPr lang="en-GB" altLang="en-US" sz="1600" b="1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  <p:sp>
        <p:nvSpPr>
          <p:cNvPr id="10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 rot="0">
            <a:off x="0" y="0"/>
            <a:ext cx="5193665" cy="6858635"/>
          </a:xfrm>
          <a:prstGeom prst="rect"/>
          <a:solidFill>
            <a:srgbClr val="60C9DE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800" b="1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615940" y="987425"/>
            <a:ext cx="573976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 lvl="5">
              <a:buFontTx/>
              <a:buNone/>
              <a:defRPr lang="en-GB" altLang="en-US" sz="2000"/>
            </a:lvl6pPr>
            <a:lvl7pPr marL="0" indent="0" lvl="6">
              <a:buFontTx/>
              <a:buNone/>
              <a:defRPr lang="en-GB" altLang="en-US" sz="2000"/>
            </a:lvl7pPr>
            <a:lvl8pPr marL="0" indent="0" lvl="7">
              <a:buFontTx/>
              <a:buNone/>
              <a:defRPr lang="en-GB" altLang="en-US" sz="2000"/>
            </a:lvl8pPr>
            <a:lvl9pPr marL="0" indent="0" lvl="8">
              <a:buFontTx/>
              <a:buNone/>
              <a:defRPr lang="en-GB" altLang="en-US" sz="2000"/>
            </a:lvl9pPr>
          </a:lstStyle>
          <a:p>
            <a:pPr marL="228600" indent="-228600"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>
                <a:solidFill>
                  <a:schemeClr val="bg1"/>
                </a:solidFill>
              </a:defRPr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 rot="0">
            <a:off x="0" y="0"/>
            <a:ext cx="5193665" cy="6858635"/>
          </a:xfrm>
          <a:prstGeom prst="rect"/>
          <a:solidFill>
            <a:srgbClr val="F05F5C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 rot="0">
            <a:off x="5615305" y="987425"/>
            <a:ext cx="5740400" cy="4874260"/>
          </a:xfrm>
          <a:prstGeom prst="rect"/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>
              <a:buFontTx/>
              <a:buNone/>
              <a:defRPr lang="en-GB" altLang="en-US" sz="2800" b="1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 sz="1600">
                <a:solidFill>
                  <a:schemeClr val="bg1"/>
                </a:solidFill>
              </a:defRPr>
            </a:lvl1pPr>
            <a:lvl2pPr marL="457200" indent="0" lvl="1">
              <a:buFontTx/>
              <a:buNone/>
              <a:defRPr lang="en-GB" altLang="en-US" sz="1400"/>
            </a:lvl2pPr>
            <a:lvl3pPr marL="914400" indent="0" lvl="2">
              <a:buFontTx/>
              <a:buNone/>
              <a:defRPr lang="en-GB" altLang="en-US" sz="1200"/>
            </a:lvl3pPr>
            <a:lvl4pPr marL="1371600" indent="0" lvl="3">
              <a:buFontTx/>
              <a:buNone/>
              <a:defRPr lang="en-GB" altLang="en-US" sz="1000"/>
            </a:lvl4pPr>
            <a:lvl5pPr marL="1828800" indent="0" lvl="4">
              <a:buFontTx/>
              <a:buNone/>
              <a:defRPr lang="en-GB" altLang="en-US" sz="1000"/>
            </a:lvl5pPr>
            <a:lvl6pPr marL="2286000" indent="0" lvl="5">
              <a:buFontTx/>
              <a:buNone/>
              <a:defRPr lang="en-GB" altLang="en-US" sz="1000"/>
            </a:lvl6pPr>
            <a:lvl7pPr marL="2743200" indent="0" lvl="6">
              <a:buFontTx/>
              <a:buNone/>
              <a:defRPr lang="en-GB" altLang="en-US" sz="1000"/>
            </a:lvl7pPr>
            <a:lvl8pPr marL="3200400" indent="0" lvl="7">
              <a:buFontTx/>
              <a:buNone/>
              <a:defRPr lang="en-GB" altLang="en-US" sz="1000"/>
            </a:lvl8pPr>
            <a:lvl9pPr marL="3657600" indent="0" lvl="8">
              <a:buFontTx/>
              <a:buNone/>
              <a:defRPr lang="en-GB" altLang="en-US" sz="1000"/>
            </a:lvl9pPr>
          </a:lstStyle>
          <a:p>
            <a:pPr marL="0" indent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/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>
              <a:buFontTx/>
              <a:buNone/>
              <a:defRPr lang="en-GB" altLang="en-US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 rot="0">
            <a:off x="0" y="0"/>
            <a:ext cx="12192635" cy="36830"/>
          </a:xfrm>
          <a:prstGeom prst="rect"/>
          <a:solidFill>
            <a:srgbClr val="F05F5C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800">
              <a:solidFill>
                <a:srgbClr val="F05F5C"/>
              </a:solidFill>
            </a:endParaRPr>
          </a:p>
        </p:txBody>
      </p:sp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vl="1"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vl="2"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vl="3"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vl="4"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>
              <a:buFontTx/>
              <a:buNone/>
              <a:defRPr lang="en-GB" altLang="en-US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datetime1">
              <a:rPr lang="ko-KR" altLang="en-US"/>
              <a:t>2018-12-20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>
              <a:buFontTx/>
              <a:buNone/>
              <a:defRPr lang="en-GB" altLang="en-US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>
              <a:buFontTx/>
              <a:buNone/>
              <a:defRPr lang="en-GB" altLang="en-US"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96" r:id="rId1"/>
    <p:sldLayoutId id="2147485497" r:id="rId2"/>
    <p:sldLayoutId id="2147485498" r:id="rId3"/>
    <p:sldLayoutId id="2147485499" r:id="rId4"/>
    <p:sldLayoutId id="2147485500" r:id="rId5"/>
    <p:sldLayoutId id="2147485501" r:id="rId6"/>
    <p:sldLayoutId id="2147485502" r:id="rId7"/>
    <p:sldLayoutId id="2147485503" r:id="rId8"/>
    <p:sldLayoutId id="2147485504" r:id="rId9"/>
    <p:sldLayoutId id="2147485505" r:id="rId10"/>
    <p:sldLayoutId id="214748550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51854110155436.jpeg"></Relationship><Relationship Id="rId3" Type="http://schemas.openxmlformats.org/officeDocument/2006/relationships/image" Target="../media/fImage16267310162391.jpeg"></Relationship><Relationship Id="rId4" Type="http://schemas.openxmlformats.org/officeDocument/2006/relationships/image" Target="../media/fImage10062010194604.jpeg"></Relationship><Relationship Id="rId5" Type="http://schemas.openxmlformats.org/officeDocument/2006/relationships/notesSlide" Target="../notesSlides/notesSlide10.xml"></Relationship><Relationship Id="rId6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0026010283902.jpeg"></Relationship><Relationship Id="rId3" Type="http://schemas.openxmlformats.org/officeDocument/2006/relationships/image" Target="../media/fImage980241032153.jpeg"></Relationship><Relationship Id="rId4" Type="http://schemas.openxmlformats.org/officeDocument/2006/relationships/notesSlide" Target="../notesSlides/notesSlide11.xml"></Relationship><Relationship Id="rId5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164871042292.jpeg"></Relationship><Relationship Id="rId3" Type="http://schemas.openxmlformats.org/officeDocument/2006/relationships/image" Target="../media/fImage13025310452382.jpeg"></Relationship><Relationship Id="rId4" Type="http://schemas.openxmlformats.org/officeDocument/2006/relationships/image" Target="../media/fImage12210110477421.jpeg"></Relationship><Relationship Id="rId5" Type="http://schemas.openxmlformats.org/officeDocument/2006/relationships/notesSlide" Target="../notesSlides/notesSlide12.xml"></Relationship><Relationship Id="rId6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13854510548716.jpeg"></Relationship><Relationship Id="rId3" Type="http://schemas.openxmlformats.org/officeDocument/2006/relationships/image" Target="../media/fImage2050410559718.jpeg"></Relationship><Relationship Id="rId4" Type="http://schemas.openxmlformats.org/officeDocument/2006/relationships/image" Target="../media/fImage94575110569895.jpeg"></Relationship><Relationship Id="rId5" Type="http://schemas.openxmlformats.org/officeDocument/2006/relationships/notesSlide" Target="../notesSlides/notesSlide13.xml"></Relationship><Relationship Id="rId6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332710815447.png"></Relationship><Relationship Id="rId3" Type="http://schemas.openxmlformats.org/officeDocument/2006/relationships/image" Target="../media/fImage768610821726.png"></Relationship><Relationship Id="rId4" Type="http://schemas.openxmlformats.org/officeDocument/2006/relationships/image" Target="../media/fImage13720110834771.png"></Relationship><Relationship Id="rId5" Type="http://schemas.openxmlformats.org/officeDocument/2006/relationships/notesSlide" Target="../notesSlides/notesSlide17.xml"></Relationship><Relationship Id="rId6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062510911538.png"></Relationship><Relationship Id="rId3" Type="http://schemas.openxmlformats.org/officeDocument/2006/relationships/image" Target="../media/fImage945210921869.png"></Relationship><Relationship Id="rId4" Type="http://schemas.openxmlformats.org/officeDocument/2006/relationships/image" Target="../media/fImage582310939912.png"></Relationship><Relationship Id="rId5" Type="http://schemas.openxmlformats.org/officeDocument/2006/relationships/image" Target="../media/fImage1738210945667.png"></Relationship><Relationship Id="rId6" Type="http://schemas.openxmlformats.org/officeDocument/2006/relationships/notesSlide" Target="../notesSlides/notesSlide18.xml"></Relationship><Relationship Id="rId7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1111311066299.png"></Relationship><Relationship Id="rId3" Type="http://schemas.openxmlformats.org/officeDocument/2006/relationships/image" Target="../media/fImage1720111077035.png"></Relationship><Relationship Id="rId4" Type="http://schemas.openxmlformats.org/officeDocument/2006/relationships/image" Target="../media/fImage584611099894.png"></Relationship><Relationship Id="rId5" Type="http://schemas.openxmlformats.org/officeDocument/2006/relationships/image" Target="../media/fImage382011128703.png"></Relationship><Relationship Id="rId6" Type="http://schemas.openxmlformats.org/officeDocument/2006/relationships/notesSlide" Target="../notesSlides/notesSlide19.xml"></Relationship><Relationship Id="rId7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3791211223811.png"></Relationship><Relationship Id="rId3" Type="http://schemas.openxmlformats.org/officeDocument/2006/relationships/image" Target="../media/fImage1513611231322.png"></Relationship><Relationship Id="rId4" Type="http://schemas.openxmlformats.org/officeDocument/2006/relationships/image" Target="../media/fImage83961124333.png"></Relationship><Relationship Id="rId5" Type="http://schemas.openxmlformats.org/officeDocument/2006/relationships/image" Target="../media/fImage847411257673.png"></Relationship><Relationship Id="rId6" Type="http://schemas.openxmlformats.org/officeDocument/2006/relationships/notesSlide" Target="../notesSlides/notesSlide20.xml"></Relationship><Relationship Id="rId7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489911324664.png"></Relationship><Relationship Id="rId3" Type="http://schemas.openxmlformats.org/officeDocument/2006/relationships/image" Target="../media/fImage1441111335141.png"></Relationship><Relationship Id="rId4" Type="http://schemas.openxmlformats.org/officeDocument/2006/relationships/image" Target="../media/fImage1064511347711.png"></Relationship><Relationship Id="rId5" Type="http://schemas.openxmlformats.org/officeDocument/2006/relationships/image" Target="../media/fImage673811358253.png"></Relationship><Relationship Id="rId6" Type="http://schemas.openxmlformats.org/officeDocument/2006/relationships/notesSlide" Target="../notesSlides/notesSlide21.xml"></Relationship><Relationship Id="rId7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346911466868.png"></Relationship><Relationship Id="rId3" Type="http://schemas.openxmlformats.org/officeDocument/2006/relationships/image" Target="../media/fImage668111475547.png"></Relationship><Relationship Id="rId4" Type="http://schemas.openxmlformats.org/officeDocument/2006/relationships/image" Target="../media/fImage771711487644.png"></Relationship><Relationship Id="rId5" Type="http://schemas.openxmlformats.org/officeDocument/2006/relationships/image" Target="../media/fImage704011492662.png"></Relationship><Relationship Id="rId6" Type="http://schemas.openxmlformats.org/officeDocument/2006/relationships/image" Target="../media/fImage1701011502757.png"></Relationship><Relationship Id="rId7" Type="http://schemas.openxmlformats.org/officeDocument/2006/relationships/image" Target="../media/fImage6832115137.png"></Relationship><Relationship Id="rId8" Type="http://schemas.openxmlformats.org/officeDocument/2006/relationships/notesSlide" Target="../notesSlides/notesSlide22.xml"></Relationship><Relationship Id="rId9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1425411632859.png"></Relationship><Relationship Id="rId3" Type="http://schemas.openxmlformats.org/officeDocument/2006/relationships/image" Target="../media/fImage13731211648723.png"></Relationship><Relationship Id="rId4" Type="http://schemas.openxmlformats.org/officeDocument/2006/relationships/notesSlide" Target="../notesSlides/notesSlide23.xml"></Relationship><Relationship Id="rId5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852839496334.png"></Relationship><Relationship Id="rId3" Type="http://schemas.openxmlformats.org/officeDocument/2006/relationships/notesSlide" Target="../notesSlides/notesSlide4.xml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804809556500.jpeg"></Relationship><Relationship Id="rId3" Type="http://schemas.openxmlformats.org/officeDocument/2006/relationships/image" Target="../media/fImage885799579169.jpeg"></Relationship><Relationship Id="rId4" Type="http://schemas.openxmlformats.org/officeDocument/2006/relationships/image" Target="../media/fImage949759585724.jpeg"></Relationship><Relationship Id="rId5" Type="http://schemas.openxmlformats.org/officeDocument/2006/relationships/image" Target="../media/fImage962059591478.jpeg"></Relationship><Relationship Id="rId6" Type="http://schemas.openxmlformats.org/officeDocument/2006/relationships/image" Target="../media/fImage944019609358.jpeg"></Relationship><Relationship Id="rId7" Type="http://schemas.openxmlformats.org/officeDocument/2006/relationships/notesSlide" Target="../notesSlides/notesSlide5.xml"></Relationship><Relationship Id="rId8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566879676962.jpeg"></Relationship><Relationship Id="rId3" Type="http://schemas.openxmlformats.org/officeDocument/2006/relationships/image" Target="../media/fImage7243199684464.jpeg"></Relationship><Relationship Id="rId4" Type="http://schemas.openxmlformats.org/officeDocument/2006/relationships/image" Target="../media/fImage7185189715705.jpeg"></Relationship><Relationship Id="rId5" Type="http://schemas.openxmlformats.org/officeDocument/2006/relationships/notesSlide" Target="../notesSlides/notesSlide6.xml"></Relationship><Relationship Id="rId6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23479768145.jpeg"></Relationship><Relationship Id="rId3" Type="http://schemas.openxmlformats.org/officeDocument/2006/relationships/image" Target="../media/fImage1677679793281.jpeg"></Relationship><Relationship Id="rId4" Type="http://schemas.openxmlformats.org/officeDocument/2006/relationships/image" Target="../media/fImage236059926827.jpeg"></Relationship><Relationship Id="rId5" Type="http://schemas.openxmlformats.org/officeDocument/2006/relationships/notesSlide" Target="../notesSlides/notesSlide7.xml"></Relationship><Relationship Id="rId6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416309959961.jpeg"></Relationship><Relationship Id="rId3" Type="http://schemas.openxmlformats.org/officeDocument/2006/relationships/image" Target="../media/fImage75026996491.jpeg"></Relationship><Relationship Id="rId4" Type="http://schemas.openxmlformats.org/officeDocument/2006/relationships/image" Target="../media/fImage231869972995.jpeg"></Relationship><Relationship Id="rId5" Type="http://schemas.openxmlformats.org/officeDocument/2006/relationships/notesSlide" Target="../notesSlides/notesSlide8.xml"></Relationship><Relationship Id="rId6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7194310031942.jpeg"></Relationship><Relationship Id="rId3" Type="http://schemas.openxmlformats.org/officeDocument/2006/relationships/image" Target="../media/fImage5484810044827.jpeg"></Relationship><Relationship Id="rId4" Type="http://schemas.openxmlformats.org/officeDocument/2006/relationships/notesSlide" Target="../notesSlides/notesSlide9.xml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914400" y="1381760"/>
            <a:ext cx="8905240" cy="238887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/>
              <a:t>요리 레시피 공유 및 재료 가격 계산 웹 사이트</a:t>
            </a:r>
            <a:endParaRPr lang="ko-KR" altLang="en-US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911225" y="3861435"/>
            <a:ext cx="7839075" cy="165671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0" indent="0"/>
            <a:r>
              <a:rPr lang="ko-KR" altLang="en-US"/>
              <a:t>개발 기간 : 2024.02.28. ~ 2024.03.06.</a:t>
            </a:r>
            <a:endParaRPr lang="ko-KR" altLang="en-US"/>
          </a:p>
          <a:p>
            <a:pPr marL="0" indent="0"/>
            <a:r>
              <a:rPr lang="ko-KR" altLang="en-US"/>
              <a:t>개발 인원 : 4명</a:t>
            </a:r>
            <a:endParaRPr lang="ko-KR" altLang="en-US"/>
          </a:p>
          <a:p>
            <a:pPr marL="0" indent="0"/>
            <a:r>
              <a:rPr lang="ko-KR" altLang="en-US"/>
              <a:t>담당 역할 : 레시피 상세페이지 구현, 레시피별 재료 가격 계산 기능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레시피 게시글 상세보기</a:t>
            </a:r>
            <a:endParaRPr lang="ko-KR" altLang="en-US"/>
          </a:p>
        </p:txBody>
      </p:sp>
      <p:pic>
        <p:nvPicPr>
          <p:cNvPr id="3" name="그림 10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5420" y="1323975"/>
            <a:ext cx="6083935" cy="3006090"/>
          </a:xfrm>
          <a:prstGeom prst="rect"/>
          <a:noFill/>
        </p:spPr>
      </p:pic>
      <p:pic>
        <p:nvPicPr>
          <p:cNvPr id="4" name="그림 10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" r="38244" b="8688"/>
          <a:stretch>
            <a:fillRect/>
          </a:stretch>
        </p:blipFill>
        <p:spPr>
          <a:xfrm rot="0">
            <a:off x="4745990" y="1323975"/>
            <a:ext cx="4680585" cy="394335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5" name="도형 105"/>
          <p:cNvSpPr>
            <a:spLocks/>
          </p:cNvSpPr>
          <p:nvPr/>
        </p:nvSpPr>
        <p:spPr>
          <a:xfrm rot="0">
            <a:off x="1035050" y="2679700"/>
            <a:ext cx="1355725" cy="127063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108"/>
          <p:cNvCxnSpPr/>
          <p:nvPr/>
        </p:nvCxnSpPr>
        <p:spPr>
          <a:xfrm rot="0">
            <a:off x="2411095" y="3266440"/>
            <a:ext cx="2209800" cy="5397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10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" t="21914" r="27015" b="22061"/>
          <a:stretch>
            <a:fillRect/>
          </a:stretch>
        </p:blipFill>
        <p:spPr>
          <a:xfrm rot="0">
            <a:off x="5609590" y="4008755"/>
            <a:ext cx="5909945" cy="253047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8" name="텍스트 상자 112"/>
          <p:cNvSpPr txBox="1">
            <a:spLocks/>
          </p:cNvSpPr>
          <p:nvPr/>
        </p:nvSpPr>
        <p:spPr>
          <a:xfrm rot="0">
            <a:off x="899795" y="4289425"/>
            <a:ext cx="3380740" cy="120142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작성 완료된 게시글을 글릭하면 제목, 작성자, 내용 그리고 재료 종류 및 재료량과 재료 총 가격이 도출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19"/>
          <p:cNvSpPr>
            <a:spLocks/>
          </p:cNvSpPr>
          <p:nvPr/>
        </p:nvSpPr>
        <p:spPr>
          <a:xfrm rot="0">
            <a:off x="4636135" y="1201420"/>
            <a:ext cx="7013575" cy="543877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재료 보유 여부에 따른 가격 변동 기능 구현</a:t>
            </a:r>
            <a:endParaRPr lang="ko-KR" altLang="en-US"/>
          </a:p>
        </p:txBody>
      </p:sp>
      <p:pic>
        <p:nvPicPr>
          <p:cNvPr id="3" name="그림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25543" r="30619" b="22069"/>
          <a:stretch>
            <a:fillRect/>
          </a:stretch>
        </p:blipFill>
        <p:spPr>
          <a:xfrm rot="0">
            <a:off x="1229995" y="1478915"/>
            <a:ext cx="5400675" cy="231330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4" name="도형 117"/>
          <p:cNvSpPr>
            <a:spLocks/>
          </p:cNvSpPr>
          <p:nvPr/>
        </p:nvSpPr>
        <p:spPr>
          <a:xfrm rot="0">
            <a:off x="5829300" y="2119630"/>
            <a:ext cx="571500" cy="32131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118"/>
          <p:cNvSpPr>
            <a:spLocks/>
          </p:cNvSpPr>
          <p:nvPr/>
        </p:nvSpPr>
        <p:spPr>
          <a:xfrm rot="0">
            <a:off x="1231265" y="3051175"/>
            <a:ext cx="1619885" cy="73977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t="27697" r="32260" b="26028"/>
          <a:stretch>
            <a:fillRect/>
          </a:stretch>
        </p:blipFill>
        <p:spPr>
          <a:xfrm rot="0">
            <a:off x="1229360" y="4299585"/>
            <a:ext cx="5400675" cy="213169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7" name="도형 131"/>
          <p:cNvSpPr>
            <a:spLocks/>
          </p:cNvSpPr>
          <p:nvPr/>
        </p:nvSpPr>
        <p:spPr>
          <a:xfrm rot="0">
            <a:off x="5941060" y="4860925"/>
            <a:ext cx="621665" cy="79946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32"/>
          <p:cNvSpPr>
            <a:spLocks/>
          </p:cNvSpPr>
          <p:nvPr/>
        </p:nvSpPr>
        <p:spPr>
          <a:xfrm rot="0">
            <a:off x="1233170" y="5852795"/>
            <a:ext cx="907415" cy="63754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133"/>
          <p:cNvSpPr txBox="1">
            <a:spLocks/>
          </p:cNvSpPr>
          <p:nvPr/>
        </p:nvSpPr>
        <p:spPr>
          <a:xfrm rot="0">
            <a:off x="6988810" y="2169160"/>
            <a:ext cx="4930775" cy="92456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Checkbox 버튼을 눌러 재료가 보유 상태로 바뀌면 해당 재료의 가격과 보유량의 곱만큼 TotalPrice가 차감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34"/>
          <p:cNvSpPr txBox="1">
            <a:spLocks/>
          </p:cNvSpPr>
          <p:nvPr/>
        </p:nvSpPr>
        <p:spPr>
          <a:xfrm rot="0">
            <a:off x="6980555" y="5080635"/>
            <a:ext cx="511937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모든 재료를 보유 중인 상태면 재료 가격은 0원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수정기능 (재료 선택 폼을 중심으로)</a:t>
            </a:r>
            <a:endParaRPr lang="ko-KR" altLang="en-US"/>
          </a:p>
        </p:txBody>
      </p:sp>
      <p:pic>
        <p:nvPicPr>
          <p:cNvPr id="3" name="그림 1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 r="47357"/>
          <a:stretch>
            <a:fillRect/>
          </a:stretch>
        </p:blipFill>
        <p:spPr>
          <a:xfrm rot="0">
            <a:off x="193675" y="2620645"/>
            <a:ext cx="3940175" cy="413639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4" name="도형 139"/>
          <p:cNvSpPr>
            <a:spLocks/>
          </p:cNvSpPr>
          <p:nvPr/>
        </p:nvSpPr>
        <p:spPr>
          <a:xfrm rot="0">
            <a:off x="464820" y="3948430"/>
            <a:ext cx="3179445" cy="192913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40"/>
          <p:cNvSpPr txBox="1">
            <a:spLocks/>
          </p:cNvSpPr>
          <p:nvPr/>
        </p:nvSpPr>
        <p:spPr>
          <a:xfrm rot="0">
            <a:off x="749300" y="1699895"/>
            <a:ext cx="3281045" cy="6477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글 수정 시 게시글의 재료들을 불러오는 기능 구현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" r="48911"/>
          <a:stretch>
            <a:fillRect/>
          </a:stretch>
        </p:blipFill>
        <p:spPr>
          <a:xfrm rot="0">
            <a:off x="4229735" y="2623185"/>
            <a:ext cx="3330575" cy="384619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8" name="그림 1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11480" r="30536" b="21429"/>
          <a:stretch>
            <a:fillRect/>
          </a:stretch>
        </p:blipFill>
        <p:spPr>
          <a:xfrm rot="0">
            <a:off x="6738620" y="3199130"/>
            <a:ext cx="5450205" cy="298069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9" name="텍스트 상자 144"/>
          <p:cNvSpPr txBox="1">
            <a:spLocks/>
          </p:cNvSpPr>
          <p:nvPr/>
        </p:nvSpPr>
        <p:spPr>
          <a:xfrm rot="0">
            <a:off x="4279265" y="1559560"/>
            <a:ext cx="3390900" cy="92456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글 작성과 마찬가지로 +,- 버튼으로 재료 입력 폼 추가 및 제거 가능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45"/>
          <p:cNvSpPr txBox="1">
            <a:spLocks/>
          </p:cNvSpPr>
          <p:nvPr/>
        </p:nvSpPr>
        <p:spPr>
          <a:xfrm rot="0">
            <a:off x="7759065" y="2299335"/>
            <a:ext cx="4260850" cy="6477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수정</a:t>
            </a:r>
            <a:r>
              <a:rPr lang="ko-KR" sz="1800">
                <a:latin typeface="맑은 고딕" charset="0"/>
                <a:ea typeface="맑은 고딕" charset="0"/>
              </a:rPr>
              <a:t>이 완료되면 변경된 내용에 맞춰 재료 총 가격을 반환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삭제 기능</a:t>
            </a:r>
            <a:endParaRPr lang="ko-KR" altLang="en-US"/>
          </a:p>
        </p:txBody>
      </p:sp>
      <p:pic>
        <p:nvPicPr>
          <p:cNvPr id="3" name="그림 1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7" r="37838" b="7356"/>
          <a:stretch>
            <a:fillRect/>
          </a:stretch>
        </p:blipFill>
        <p:spPr>
          <a:xfrm rot="0">
            <a:off x="449580" y="1203325"/>
            <a:ext cx="4350385" cy="4166235"/>
          </a:xfrm>
          <a:prstGeom prst="rect"/>
          <a:noFill/>
        </p:spPr>
      </p:pic>
      <p:pic>
        <p:nvPicPr>
          <p:cNvPr id="4" name="그림 1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39205" y="368300"/>
            <a:ext cx="4753610" cy="1781810"/>
          </a:xfrm>
          <a:prstGeom prst="rect"/>
          <a:noFill/>
        </p:spPr>
      </p:pic>
      <p:pic>
        <p:nvPicPr>
          <p:cNvPr id="5" name="그림 1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39105" y="2883535"/>
            <a:ext cx="6339840" cy="3147060"/>
          </a:xfrm>
          <a:prstGeom prst="rect"/>
          <a:noFill/>
        </p:spPr>
      </p:pic>
      <p:sp>
        <p:nvSpPr>
          <p:cNvPr id="6" name="텍스트 상자 155"/>
          <p:cNvSpPr txBox="1">
            <a:spLocks/>
          </p:cNvSpPr>
          <p:nvPr/>
        </p:nvSpPr>
        <p:spPr>
          <a:xfrm rot="0">
            <a:off x="449580" y="5568950"/>
            <a:ext cx="4281170" cy="6477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삭</a:t>
            </a:r>
            <a:r>
              <a:rPr lang="ko-KR" sz="1800">
                <a:latin typeface="맑은 고딕" charset="0"/>
                <a:ea typeface="맑은 고딕" charset="0"/>
              </a:rPr>
              <a:t>제 버튼을 누르면 삭제 여부를 묻는 텍스트 상자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7" name="도형 156"/>
          <p:cNvCxnSpPr/>
          <p:nvPr/>
        </p:nvCxnSpPr>
        <p:spPr>
          <a:xfrm rot="0" flipV="1">
            <a:off x="4354830" y="1229360"/>
            <a:ext cx="2145665" cy="468630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도형 157"/>
          <p:cNvCxnSpPr/>
          <p:nvPr/>
        </p:nvCxnSpPr>
        <p:spPr>
          <a:xfrm rot="0">
            <a:off x="10474325" y="1806575"/>
            <a:ext cx="5715" cy="1224280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158"/>
          <p:cNvSpPr txBox="1">
            <a:spLocks/>
          </p:cNvSpPr>
          <p:nvPr/>
        </p:nvSpPr>
        <p:spPr>
          <a:xfrm rot="0">
            <a:off x="6598920" y="2039620"/>
            <a:ext cx="344106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확인 버튼을 누르면 삭제 완료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59"/>
          <p:cNvSpPr txBox="1">
            <a:spLocks/>
          </p:cNvSpPr>
          <p:nvPr/>
        </p:nvSpPr>
        <p:spPr>
          <a:xfrm rot="0">
            <a:off x="6600825" y="5970905"/>
            <a:ext cx="473900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게시글이 삭제되면 메인 페이지로 이동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보완점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lnSpc>
                <a:spcPct val="114999"/>
              </a:lnSpc>
              <a:buFont typeface="맑은 고딕"/>
              <a:buChar char="•"/>
            </a:pPr>
            <a:r>
              <a:rPr lang="ko-KR" altLang="en-US" sz="2800"/>
              <a:t>글 작성시 글 내용 데이터와 재료 내용 데이터를 서버로 전달하는 과정에서 충돌이 발생하여 재료 목록을 저장하는 DB 테이블(ingredient_board)의 경우 게시글 번호가 아닌 글 작성할 때 입력받은 게시글 제목을 받아 게시글 DB테이블(board)과 종속되는 관계로 구현됨.</a:t>
            </a:r>
            <a:endParaRPr lang="ko-KR" altLang="en-US" sz="2800"/>
          </a:p>
          <a:p>
            <a:pPr marL="228600" indent="-228600">
              <a:lnSpc>
                <a:spcPct val="114999"/>
              </a:lnSpc>
              <a:buFont typeface="맑은 고딕"/>
              <a:buChar char="•"/>
            </a:pPr>
            <a:r>
              <a:rPr lang="ko-KR" altLang="en-US" sz="2800"/>
              <a:t>이로 인해 재료 목록을 저장하는 테이블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(ingredient_board)</a:t>
            </a:r>
            <a:r>
              <a:rPr lang="ko-KR" altLang="en-US" sz="2800"/>
              <a:t>과 게시글 테이블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(board)</a:t>
            </a:r>
            <a:r>
              <a:rPr lang="ko-KR" altLang="en-US" sz="2800"/>
              <a:t>간 제대로된 외래키를 지정할 수 없었으며 서버의 리포지토리에서 직접 SQL문을 입력하여 글 제목을 기존으로 테이블을 조인시켜 레시피 게시글과 그 레시피의 재료들을 같이 출력하게 함.</a:t>
            </a:r>
            <a:endParaRPr lang="ko-KR" altLang="en-US" sz="2800"/>
          </a:p>
          <a:p>
            <a:pPr marL="228600" indent="-228600">
              <a:lnSpc>
                <a:spcPct val="114999"/>
              </a:lnSpc>
              <a:buFont typeface="맑은 고딕"/>
              <a:buChar char="•"/>
            </a:pPr>
            <a:r>
              <a:rPr lang="ko-KR" altLang="en-US" sz="2800"/>
              <a:t>따라서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두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테이블간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제대로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외래키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관계가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지정된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상태에서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글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작성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기능을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구현하는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방법을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찾아야함.</a:t>
            </a:r>
            <a:endParaRPr lang="ko-KR" altLang="en-US" sz="28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lnSpc>
                <a:spcPct val="100000"/>
              </a:lnSpc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914400" y="1381760"/>
            <a:ext cx="8765540" cy="238887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>
              <a:buFontTx/>
              <a:buNone/>
            </a:pP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요리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레시피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공유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및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재료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가격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계산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안드로이드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5000" b="1">
                <a:latin typeface="Calibri Light" charset="0"/>
                <a:ea typeface="맑은 고딕" charset="0"/>
                <a:cs typeface="+mj-cs"/>
              </a:rPr>
              <a:t>어플리케이션</a:t>
            </a:r>
            <a:endParaRPr lang="ko-KR" altLang="en-US" sz="5000" b="1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911225" y="3861435"/>
            <a:ext cx="7839075" cy="178879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0"/>
          </a:bodyPr>
          <a:lstStyle/>
          <a:p>
            <a:pPr marL="0" indent="0"/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소개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: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기존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레시피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공유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재료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가격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계산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사이트의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안드로이드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어플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버전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구현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0" indent="0"/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기간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: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2024.03.25.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~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2024.04.08.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0" indent="0"/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인원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: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4명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0" indent="0"/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담당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역할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: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레시피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상세페이지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구현,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레시피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상세페이지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내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댓글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기능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구현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 sz="3000">
                <a:latin typeface="Calibri Light" charset="0"/>
                <a:ea typeface="맑은 고딕" charset="0"/>
                <a:cs typeface="+mj-cs"/>
              </a:rPr>
              <a:t>개발</a:t>
            </a:r>
            <a:r>
              <a:rPr lang="ko-KR" altLang="en-US" sz="3000"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altLang="en-US" sz="3000">
                <a:latin typeface="Calibri Light" charset="0"/>
                <a:ea typeface="맑은 고딕" charset="0"/>
                <a:cs typeface="+mj-cs"/>
              </a:rPr>
              <a:t>환경</a:t>
            </a:r>
            <a:endParaRPr lang="ko-KR" altLang="en-US" sz="30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Spring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Boot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JAVA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Tomcat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Spring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Data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JPA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Thymeleaf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Kotlin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Android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Studio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MySQL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회원 가입 및 로그인</a:t>
            </a:r>
            <a:endParaRPr lang="ko-KR" altLang="en-US"/>
          </a:p>
        </p:txBody>
      </p:sp>
      <p:pic>
        <p:nvPicPr>
          <p:cNvPr id="3" name="그림 16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8065" y="1245235"/>
            <a:ext cx="2181860" cy="3914775"/>
          </a:xfrm>
          <a:prstGeom prst="rect"/>
          <a:noFill/>
        </p:spPr>
      </p:pic>
      <p:pic>
        <p:nvPicPr>
          <p:cNvPr id="4" name="그림 1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05985" y="1372870"/>
            <a:ext cx="2764155" cy="3786505"/>
          </a:xfrm>
          <a:prstGeom prst="rect"/>
          <a:noFill/>
        </p:spPr>
      </p:pic>
      <p:pic>
        <p:nvPicPr>
          <p:cNvPr id="5" name="그림 1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62365" y="737870"/>
            <a:ext cx="2277110" cy="4422140"/>
          </a:xfrm>
          <a:prstGeom prst="rect"/>
          <a:noFill/>
        </p:spPr>
      </p:pic>
      <p:sp>
        <p:nvSpPr>
          <p:cNvPr id="6" name="텍스트 상자 165"/>
          <p:cNvSpPr txBox="1">
            <a:spLocks/>
          </p:cNvSpPr>
          <p:nvPr/>
        </p:nvSpPr>
        <p:spPr>
          <a:xfrm rot="0">
            <a:off x="1029970" y="5398770"/>
            <a:ext cx="216090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회원가</a:t>
            </a:r>
            <a:r>
              <a:rPr lang="ko-KR" sz="1800">
                <a:latin typeface="맑은 고딕" charset="0"/>
                <a:ea typeface="맑은 고딕" charset="0"/>
              </a:rPr>
              <a:t>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66"/>
          <p:cNvSpPr txBox="1">
            <a:spLocks/>
          </p:cNvSpPr>
          <p:nvPr/>
        </p:nvSpPr>
        <p:spPr>
          <a:xfrm rot="0">
            <a:off x="4761230" y="5400675"/>
            <a:ext cx="216090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로그</a:t>
            </a:r>
            <a:r>
              <a:rPr lang="ko-KR" sz="1800">
                <a:latin typeface="맑은 고딕" charset="0"/>
                <a:ea typeface="맑은 고딕" charset="0"/>
              </a:rPr>
              <a:t>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67"/>
          <p:cNvSpPr txBox="1">
            <a:spLocks/>
          </p:cNvSpPr>
          <p:nvPr/>
        </p:nvSpPr>
        <p:spPr>
          <a:xfrm rot="0">
            <a:off x="8762365" y="5392420"/>
            <a:ext cx="216090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로그</a:t>
            </a:r>
            <a:r>
              <a:rPr lang="ko-KR" sz="1800">
                <a:latin typeface="맑은 고딕" charset="0"/>
                <a:ea typeface="맑은 고딕" charset="0"/>
              </a:rPr>
              <a:t>인 성공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작성 (글 내용 작성 및 사진 업로드)</a:t>
            </a:r>
            <a:endParaRPr lang="ko-KR" altLang="en-US"/>
          </a:p>
        </p:txBody>
      </p:sp>
      <p:pic>
        <p:nvPicPr>
          <p:cNvPr id="3" name="그림 16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6180" y="1398270"/>
            <a:ext cx="2947035" cy="442849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11095" y="1234440"/>
            <a:ext cx="3277235" cy="416306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" name="그림 1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12990" y="1202055"/>
            <a:ext cx="3305810" cy="1534160"/>
          </a:xfrm>
          <a:prstGeom prst="rect"/>
          <a:noFill/>
        </p:spPr>
      </p:pic>
      <p:pic>
        <p:nvPicPr>
          <p:cNvPr id="6" name="그림 17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8865" y="3604895"/>
            <a:ext cx="2710815" cy="2505075"/>
          </a:xfrm>
          <a:prstGeom prst="rect"/>
          <a:noFill/>
        </p:spPr>
      </p:pic>
      <p:sp>
        <p:nvSpPr>
          <p:cNvPr id="7" name="텍스트 상자 176"/>
          <p:cNvSpPr txBox="1">
            <a:spLocks/>
          </p:cNvSpPr>
          <p:nvPr/>
        </p:nvSpPr>
        <p:spPr>
          <a:xfrm rot="0">
            <a:off x="1169670" y="6078855"/>
            <a:ext cx="387096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글 작성 페이지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77"/>
          <p:cNvSpPr>
            <a:spLocks/>
          </p:cNvSpPr>
          <p:nvPr/>
        </p:nvSpPr>
        <p:spPr>
          <a:xfrm rot="0">
            <a:off x="2511425" y="3241040"/>
            <a:ext cx="3009265" cy="39941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78"/>
          <p:cNvSpPr>
            <a:spLocks/>
          </p:cNvSpPr>
          <p:nvPr/>
        </p:nvSpPr>
        <p:spPr>
          <a:xfrm rot="0">
            <a:off x="2479675" y="3662680"/>
            <a:ext cx="880745" cy="34798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179"/>
          <p:cNvCxnSpPr>
            <a:endCxn id="5" idx="1"/>
          </p:cNvCxnSpPr>
          <p:nvPr/>
        </p:nvCxnSpPr>
        <p:spPr>
          <a:xfrm rot="0" flipV="1">
            <a:off x="5494655" y="1968500"/>
            <a:ext cx="1919605" cy="127952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180"/>
          <p:cNvCxnSpPr>
            <a:endCxn id="6" idx="1"/>
          </p:cNvCxnSpPr>
          <p:nvPr/>
        </p:nvCxnSpPr>
        <p:spPr>
          <a:xfrm rot="0">
            <a:off x="3354705" y="3836670"/>
            <a:ext cx="4075430" cy="102171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81"/>
          <p:cNvSpPr txBox="1">
            <a:spLocks/>
          </p:cNvSpPr>
          <p:nvPr/>
        </p:nvSpPr>
        <p:spPr>
          <a:xfrm rot="0">
            <a:off x="7449185" y="2919730"/>
            <a:ext cx="306070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요</a:t>
            </a:r>
            <a:r>
              <a:rPr lang="ko-KR" sz="1800">
                <a:latin typeface="맑은 고딕" charset="0"/>
                <a:ea typeface="맑은 고딕" charset="0"/>
              </a:rPr>
              <a:t>리 카테고리 선택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82"/>
          <p:cNvSpPr txBox="1">
            <a:spLocks/>
          </p:cNvSpPr>
          <p:nvPr/>
        </p:nvSpPr>
        <p:spPr>
          <a:xfrm rot="0">
            <a:off x="7411085" y="6271260"/>
            <a:ext cx="306070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사</a:t>
            </a:r>
            <a:r>
              <a:rPr lang="ko-KR" sz="1800">
                <a:latin typeface="맑은 고딕" charset="0"/>
                <a:ea typeface="맑은 고딕" charset="0"/>
              </a:rPr>
              <a:t>진 업로드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작성 (재료 선택하기)</a:t>
            </a:r>
            <a:endParaRPr lang="ko-KR" altLang="en-US"/>
          </a:p>
        </p:txBody>
      </p:sp>
      <p:pic>
        <p:nvPicPr>
          <p:cNvPr id="3" name="그림 1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250" y="1356995"/>
            <a:ext cx="3286760" cy="414401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18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48175" y="1358265"/>
            <a:ext cx="3296285" cy="398208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6" name="그림 18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11515" y="3493135"/>
            <a:ext cx="3286760" cy="159131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7" name="텍스트 상자 195"/>
          <p:cNvSpPr txBox="1">
            <a:spLocks/>
          </p:cNvSpPr>
          <p:nvPr/>
        </p:nvSpPr>
        <p:spPr>
          <a:xfrm rot="0">
            <a:off x="600075" y="5639435"/>
            <a:ext cx="279082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재</a:t>
            </a:r>
            <a:r>
              <a:rPr lang="ko-KR" sz="1800">
                <a:latin typeface="맑은 고딕" charset="0"/>
                <a:ea typeface="맑은 고딕" charset="0"/>
              </a:rPr>
              <a:t>료 카데고리 선택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96"/>
          <p:cNvSpPr txBox="1">
            <a:spLocks/>
          </p:cNvSpPr>
          <p:nvPr/>
        </p:nvSpPr>
        <p:spPr>
          <a:xfrm rot="0">
            <a:off x="4449445" y="5648960"/>
            <a:ext cx="221107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재</a:t>
            </a:r>
            <a:r>
              <a:rPr lang="ko-KR" sz="1800">
                <a:latin typeface="맑은 고딕" charset="0"/>
                <a:ea typeface="맑은 고딕" charset="0"/>
              </a:rPr>
              <a:t>료 선택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9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07070" y="1358900"/>
            <a:ext cx="3277235" cy="11817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10" name="텍스트 상자 200"/>
          <p:cNvSpPr txBox="1">
            <a:spLocks/>
          </p:cNvSpPr>
          <p:nvPr/>
        </p:nvSpPr>
        <p:spPr>
          <a:xfrm rot="0">
            <a:off x="8310880" y="2710815"/>
            <a:ext cx="221107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재</a:t>
            </a:r>
            <a:r>
              <a:rPr lang="ko-KR" sz="1800">
                <a:latin typeface="맑은 고딕" charset="0"/>
                <a:ea typeface="맑은 고딕" charset="0"/>
              </a:rPr>
              <a:t>료 수량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201"/>
          <p:cNvSpPr>
            <a:spLocks/>
          </p:cNvSpPr>
          <p:nvPr/>
        </p:nvSpPr>
        <p:spPr>
          <a:xfrm rot="0">
            <a:off x="11118850" y="1610995"/>
            <a:ext cx="481330" cy="39941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202"/>
          <p:cNvSpPr>
            <a:spLocks/>
          </p:cNvSpPr>
          <p:nvPr/>
        </p:nvSpPr>
        <p:spPr>
          <a:xfrm rot="0">
            <a:off x="8338820" y="4170680"/>
            <a:ext cx="3291205" cy="39941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203"/>
          <p:cNvCxnSpPr>
            <a:endCxn id="12" idx="0"/>
          </p:cNvCxnSpPr>
          <p:nvPr/>
        </p:nvCxnSpPr>
        <p:spPr>
          <a:xfrm rot="0" flipH="1">
            <a:off x="9984105" y="2007235"/>
            <a:ext cx="1370965" cy="216471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204"/>
          <p:cNvSpPr txBox="1">
            <a:spLocks/>
          </p:cNvSpPr>
          <p:nvPr/>
        </p:nvSpPr>
        <p:spPr>
          <a:xfrm rot="0">
            <a:off x="8178800" y="5232400"/>
            <a:ext cx="376110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+버튼</a:t>
            </a:r>
            <a:r>
              <a:rPr lang="ko-KR" sz="1800">
                <a:latin typeface="맑은 고딕" charset="0"/>
                <a:ea typeface="맑은 고딕" charset="0"/>
              </a:rPr>
              <a:t>을 누르면 재료 선택 폼 추가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Profile</a:t>
            </a:r>
            <a:endParaRPr lang="ko-KR" altLang="en-US"/>
          </a:p>
        </p:txBody>
      </p:sp>
      <p:sp>
        <p:nvSpPr>
          <p:cNvPr id="3" name="텍스트 상자 249"/>
          <p:cNvSpPr txBox="1">
            <a:spLocks/>
          </p:cNvSpPr>
          <p:nvPr/>
        </p:nvSpPr>
        <p:spPr>
          <a:xfrm rot="0">
            <a:off x="839470" y="2539365"/>
            <a:ext cx="4681220" cy="17240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lang="ko-KR" sz="2400" b="1">
                <a:latin typeface="맑은 고딕" charset="0"/>
                <a:ea typeface="맑은 고딕" charset="0"/>
              </a:rPr>
              <a:t>자기소개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8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황장현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1996. 04. 28.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인천대학교 경제학과 졸업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250"/>
          <p:cNvSpPr txBox="1">
            <a:spLocks/>
          </p:cNvSpPr>
          <p:nvPr/>
        </p:nvSpPr>
        <p:spPr>
          <a:xfrm rot="0">
            <a:off x="6099175" y="1649095"/>
            <a:ext cx="4681220" cy="17240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교육이수내</a:t>
            </a:r>
            <a:r>
              <a:rPr lang="ko-KR" sz="2400" b="1">
                <a:latin typeface="맑은 고딕" charset="0"/>
                <a:ea typeface="맑은 고딕" charset="0"/>
              </a:rPr>
              <a:t>역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8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2023.10.30 ~ 2024.05.28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[K디지털] 실무 프로젝트 기반 빅데이터 분석&amp;시각화 UI콘텐츠 개발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51"/>
          <p:cNvSpPr txBox="1">
            <a:spLocks/>
          </p:cNvSpPr>
          <p:nvPr/>
        </p:nvSpPr>
        <p:spPr>
          <a:xfrm rot="0">
            <a:off x="6099810" y="3879850"/>
            <a:ext cx="4681220" cy="1724025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ctr" hangingPunct="1"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자격</a:t>
            </a:r>
            <a:r>
              <a:rPr lang="ko-KR" sz="2400" b="1">
                <a:latin typeface="맑은 고딕" charset="0"/>
                <a:ea typeface="맑은 고딕" charset="0"/>
              </a:rPr>
              <a:t>증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8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SQLD(SQL 개발자)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ADsP(데이터 분석 준전문가)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상세보기</a:t>
            </a:r>
            <a:endParaRPr lang="ko-KR" altLang="en-US"/>
          </a:p>
        </p:txBody>
      </p:sp>
      <p:pic>
        <p:nvPicPr>
          <p:cNvPr id="3" name="그림 20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3390" y="1494155"/>
            <a:ext cx="2477135" cy="485584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2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1920" y="1129030"/>
            <a:ext cx="2597785" cy="50806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" name="그림 20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75070" y="706120"/>
            <a:ext cx="3388360" cy="28581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6" name="그림 20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61530" y="2649855"/>
            <a:ext cx="3461385" cy="284416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7" name="텍스트 상자 217"/>
          <p:cNvSpPr txBox="1">
            <a:spLocks/>
          </p:cNvSpPr>
          <p:nvPr/>
        </p:nvSpPr>
        <p:spPr>
          <a:xfrm rot="0">
            <a:off x="3989705" y="5198745"/>
            <a:ext cx="217106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작성</a:t>
            </a:r>
            <a:r>
              <a:rPr lang="ko-KR" sz="1800">
                <a:latin typeface="맑은 고딕" charset="0"/>
                <a:ea typeface="맑은 고딕" charset="0"/>
              </a:rPr>
              <a:t>된 게시글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218"/>
          <p:cNvSpPr txBox="1">
            <a:spLocks/>
          </p:cNvSpPr>
          <p:nvPr/>
        </p:nvSpPr>
        <p:spPr>
          <a:xfrm rot="0">
            <a:off x="5973445" y="5582920"/>
            <a:ext cx="5820410" cy="92456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재</a:t>
            </a:r>
            <a:r>
              <a:rPr lang="ko-KR" sz="1800">
                <a:latin typeface="맑은 고딕" charset="0"/>
                <a:ea typeface="맑은 고딕" charset="0"/>
              </a:rPr>
              <a:t>료 가격 계산 기능은 웹뷰로 구현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웹사이트와 마찬가지로 재료 보유/미보유 여부에 따라 가격이 변경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수정하기 (재료 선택 폼을 중심으로)</a:t>
            </a:r>
            <a:endParaRPr lang="ko-KR" altLang="en-US"/>
          </a:p>
        </p:txBody>
      </p:sp>
      <p:pic>
        <p:nvPicPr>
          <p:cNvPr id="3" name="그림 2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7020" y="1729105"/>
            <a:ext cx="3239135" cy="44202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2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9100" y="1562735"/>
            <a:ext cx="2400935" cy="458660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" name="그림 2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65650" y="1450340"/>
            <a:ext cx="3181985" cy="4696460"/>
          </a:xfrm>
          <a:prstGeom prst="rect"/>
          <a:noFill/>
        </p:spPr>
      </p:pic>
      <p:pic>
        <p:nvPicPr>
          <p:cNvPr id="6" name="그림 2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18805" y="2783840"/>
            <a:ext cx="3239135" cy="2134235"/>
          </a:xfrm>
          <a:prstGeom prst="rect"/>
          <a:noFill/>
        </p:spPr>
      </p:pic>
      <p:sp>
        <p:nvSpPr>
          <p:cNvPr id="7" name="텍스트 상자 227"/>
          <p:cNvSpPr txBox="1">
            <a:spLocks/>
          </p:cNvSpPr>
          <p:nvPr/>
        </p:nvSpPr>
        <p:spPr>
          <a:xfrm rot="0">
            <a:off x="360045" y="6278880"/>
            <a:ext cx="403034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수정페이지</a:t>
            </a:r>
            <a:r>
              <a:rPr lang="ko-KR" sz="1800">
                <a:latin typeface="맑은 고딕" charset="0"/>
                <a:ea typeface="맑은 고딕" charset="0"/>
              </a:rPr>
              <a:t>의 경우 웹뷰로 구현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228"/>
          <p:cNvSpPr>
            <a:spLocks/>
          </p:cNvSpPr>
          <p:nvPr/>
        </p:nvSpPr>
        <p:spPr>
          <a:xfrm rot="0">
            <a:off x="2129790" y="4800600"/>
            <a:ext cx="271145" cy="33972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229"/>
          <p:cNvSpPr>
            <a:spLocks/>
          </p:cNvSpPr>
          <p:nvPr/>
        </p:nvSpPr>
        <p:spPr>
          <a:xfrm rot="0">
            <a:off x="4639310" y="1581150"/>
            <a:ext cx="3100705" cy="456882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230"/>
          <p:cNvCxnSpPr>
            <a:stCxn id="8" idx="3"/>
            <a:endCxn id="9" idx="1"/>
          </p:cNvCxnSpPr>
          <p:nvPr/>
        </p:nvCxnSpPr>
        <p:spPr>
          <a:xfrm rot="0" flipV="1">
            <a:off x="2399665" y="3865245"/>
            <a:ext cx="2240915" cy="110553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231"/>
          <p:cNvSpPr txBox="1">
            <a:spLocks/>
          </p:cNvSpPr>
          <p:nvPr/>
        </p:nvSpPr>
        <p:spPr>
          <a:xfrm rot="0">
            <a:off x="4501515" y="6280785"/>
            <a:ext cx="317881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재</a:t>
            </a:r>
            <a:r>
              <a:rPr lang="ko-KR" sz="1800">
                <a:latin typeface="맑은 고딕" charset="0"/>
                <a:ea typeface="맑은 고딕" charset="0"/>
              </a:rPr>
              <a:t>료 선택 폼 추가/제거 기능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232"/>
          <p:cNvSpPr txBox="1">
            <a:spLocks/>
          </p:cNvSpPr>
          <p:nvPr/>
        </p:nvSpPr>
        <p:spPr>
          <a:xfrm rot="0">
            <a:off x="8268970" y="4999355"/>
            <a:ext cx="312102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수</a:t>
            </a:r>
            <a:r>
              <a:rPr lang="ko-KR" sz="1800">
                <a:latin typeface="맑은 고딕" charset="0"/>
                <a:ea typeface="맑은 고딕" charset="0"/>
              </a:rPr>
              <a:t>정 완료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댓글 기능 구현</a:t>
            </a:r>
            <a:endParaRPr lang="ko-KR" altLang="en-US"/>
          </a:p>
        </p:txBody>
      </p:sp>
      <p:pic>
        <p:nvPicPr>
          <p:cNvPr id="3" name="그림 2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2450" y="2049145"/>
            <a:ext cx="3240405" cy="1027430"/>
          </a:xfrm>
          <a:prstGeom prst="rect"/>
          <a:noFill/>
        </p:spPr>
      </p:pic>
      <p:pic>
        <p:nvPicPr>
          <p:cNvPr id="4" name="그림 2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3720" y="3612515"/>
            <a:ext cx="3240405" cy="1381125"/>
          </a:xfrm>
          <a:prstGeom prst="rect"/>
          <a:noFill/>
        </p:spPr>
      </p:pic>
      <p:pic>
        <p:nvPicPr>
          <p:cNvPr id="5" name="그림 2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6750" y="1692275"/>
            <a:ext cx="3239135" cy="1581785"/>
          </a:xfrm>
          <a:prstGeom prst="rect"/>
          <a:noFill/>
        </p:spPr>
      </p:pic>
      <p:pic>
        <p:nvPicPr>
          <p:cNvPr id="6" name="그림 2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64685" y="3605530"/>
            <a:ext cx="3240405" cy="1381125"/>
          </a:xfrm>
          <a:prstGeom prst="rect"/>
          <a:noFill/>
        </p:spPr>
      </p:pic>
      <p:pic>
        <p:nvPicPr>
          <p:cNvPr id="7" name="그림 2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7215" y="1865630"/>
            <a:ext cx="3240405" cy="1334135"/>
          </a:xfrm>
          <a:prstGeom prst="rect"/>
          <a:noFill/>
        </p:spPr>
      </p:pic>
      <p:pic>
        <p:nvPicPr>
          <p:cNvPr id="8" name="그림 23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08645" y="3583940"/>
            <a:ext cx="3240405" cy="1407795"/>
          </a:xfrm>
          <a:prstGeom prst="rect"/>
          <a:noFill/>
        </p:spPr>
      </p:pic>
      <p:cxnSp>
        <p:nvCxnSpPr>
          <p:cNvPr id="9" name="도형 240"/>
          <p:cNvCxnSpPr>
            <a:endCxn id="4" idx="0"/>
          </p:cNvCxnSpPr>
          <p:nvPr/>
        </p:nvCxnSpPr>
        <p:spPr>
          <a:xfrm rot="0">
            <a:off x="2172335" y="3075940"/>
            <a:ext cx="2540" cy="53784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241"/>
          <p:cNvCxnSpPr>
            <a:stCxn id="5" idx="2"/>
            <a:endCxn id="6" idx="0"/>
          </p:cNvCxnSpPr>
          <p:nvPr/>
        </p:nvCxnSpPr>
        <p:spPr>
          <a:xfrm rot="0" flipH="1">
            <a:off x="6084570" y="3273425"/>
            <a:ext cx="12700" cy="33337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242"/>
          <p:cNvCxnSpPr>
            <a:endCxn id="8" idx="0"/>
          </p:cNvCxnSpPr>
          <p:nvPr/>
        </p:nvCxnSpPr>
        <p:spPr>
          <a:xfrm rot="0">
            <a:off x="9817100" y="3201035"/>
            <a:ext cx="12700" cy="38417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243"/>
          <p:cNvSpPr txBox="1">
            <a:spLocks/>
          </p:cNvSpPr>
          <p:nvPr/>
        </p:nvSpPr>
        <p:spPr>
          <a:xfrm rot="0">
            <a:off x="549910" y="5269230"/>
            <a:ext cx="274066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댓</a:t>
            </a:r>
            <a:r>
              <a:rPr lang="ko-KR" sz="1800">
                <a:latin typeface="맑은 고딕" charset="0"/>
                <a:ea typeface="맑은 고딕" charset="0"/>
              </a:rPr>
              <a:t>글 작성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244"/>
          <p:cNvSpPr txBox="1">
            <a:spLocks/>
          </p:cNvSpPr>
          <p:nvPr/>
        </p:nvSpPr>
        <p:spPr>
          <a:xfrm rot="0">
            <a:off x="4479290" y="5269230"/>
            <a:ext cx="261048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댓</a:t>
            </a:r>
            <a:r>
              <a:rPr lang="ko-KR" sz="1800">
                <a:latin typeface="맑은 고딕" charset="0"/>
                <a:ea typeface="맑은 고딕" charset="0"/>
              </a:rPr>
              <a:t>글 수정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245"/>
          <p:cNvSpPr txBox="1">
            <a:spLocks/>
          </p:cNvSpPr>
          <p:nvPr/>
        </p:nvSpPr>
        <p:spPr>
          <a:xfrm rot="0">
            <a:off x="8208645" y="5259070"/>
            <a:ext cx="273113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댓</a:t>
            </a:r>
            <a:r>
              <a:rPr lang="ko-KR" sz="1800">
                <a:latin typeface="맑은 고딕" charset="0"/>
                <a:ea typeface="맑은 고딕" charset="0"/>
              </a:rPr>
              <a:t>글 삭제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게시글 삭제 기능 구현</a:t>
            </a:r>
            <a:endParaRPr lang="ko-KR" altLang="en-US"/>
          </a:p>
        </p:txBody>
      </p:sp>
      <p:pic>
        <p:nvPicPr>
          <p:cNvPr id="3" name="그림 2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63065" y="2686685"/>
            <a:ext cx="3286760" cy="1486535"/>
          </a:xfrm>
          <a:prstGeom prst="rect"/>
          <a:noFill/>
        </p:spPr>
      </p:pic>
      <p:pic>
        <p:nvPicPr>
          <p:cNvPr id="4" name="그림 247" descr="C:/Users/it/AppData/Roaming/PolarisOffice/ETemp/9164_12114632/fImage1373121164872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087745" y="1532255"/>
            <a:ext cx="2372360" cy="462788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5" name="도형 248"/>
          <p:cNvCxnSpPr>
            <a:stCxn id="3" idx="3"/>
            <a:endCxn id="4" idx="1"/>
          </p:cNvCxnSpPr>
          <p:nvPr/>
        </p:nvCxnSpPr>
        <p:spPr>
          <a:xfrm rot="0">
            <a:off x="4949190" y="3429635"/>
            <a:ext cx="1139825" cy="41719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보완점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맑은 고딕"/>
              <a:buChar char="•"/>
            </a:pPr>
            <a:r>
              <a:rPr lang="ko-KR" altLang="en-US"/>
              <a:t>시간의 한계로 인해 안드로이드 레이아웃으로 직접 구현하지 못하고 웹뷰로 대체한 부분이 존재함.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홈 화면의 게시글 목록 부분에서 업로드한 사진이 제대로 구현되지 않음.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개발 환경</a:t>
            </a:r>
            <a:endParaRPr lang="ko-KR" alt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1pPr>
            <a:lvl2pPr marL="0" indent="0" lvl="1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2pPr>
            <a:lvl3pPr marL="0" indent="0" lvl="2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3pPr>
            <a:lvl4pPr marL="0" indent="0" lvl="3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4pPr>
            <a:lvl5pPr marL="0" indent="0" lvl="4">
              <a:buFontTx/>
              <a:buNone/>
              <a:defRPr lang="en-GB" altLang="en-US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marL="228600" indent="-228600">
              <a:buFont typeface="맑은 고딕"/>
              <a:buChar char="•"/>
            </a:pPr>
            <a:r>
              <a:rPr lang="ko-KR" altLang="en-US"/>
              <a:t>Spring Boot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JAVA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Tomcat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Spring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Data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JPA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Thymeleaf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HTML5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CSS3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/>
              <a:t>JavaScript</a:t>
            </a:r>
            <a:endParaRPr lang="ko-KR" altLang="en-US"/>
          </a:p>
          <a:p>
            <a:pPr marL="228600" indent="-228600">
              <a:buFont typeface="맑은 고딕"/>
              <a:buChar char="•"/>
            </a:pPr>
            <a:r>
              <a:rPr lang="ko-KR" altLang="en-US" sz="2400">
                <a:latin typeface="Calibri" charset="0"/>
                <a:ea typeface="맑은 고딕" charset="0"/>
                <a:cs typeface="+mn-cs"/>
              </a:rPr>
              <a:t>MySQL</a:t>
            </a:r>
            <a:endParaRPr lang="ko-KR" altLang="en-US" sz="2400">
              <a:latin typeface="Calibri" charset="0"/>
              <a:ea typeface="맑은 고딕" charset="0"/>
              <a:cs typeface="+mn-cs"/>
            </a:endParaRPr>
          </a:p>
          <a:p>
            <a:pPr marL="228600" indent="-228600">
              <a:buFont typeface="맑은 고딕"/>
              <a:buChar char="•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ERD 설계</a:t>
            </a:r>
            <a:endParaRPr lang="ko-KR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type="obj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91815" y="1146175"/>
            <a:ext cx="5997575" cy="5193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회원 가입 기능 구현</a:t>
            </a:r>
            <a:endParaRPr lang="ko-KR" altLang="en-US"/>
          </a:p>
        </p:txBody>
      </p:sp>
      <p:pic>
        <p:nvPicPr>
          <p:cNvPr id="3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22203" r="38927" b="16054"/>
          <a:stretch>
            <a:fillRect/>
          </a:stretch>
        </p:blipFill>
        <p:spPr>
          <a:xfrm rot="0">
            <a:off x="551180" y="1371600"/>
            <a:ext cx="5400675" cy="309308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40981" r="40619" b="40619"/>
          <a:stretch>
            <a:fillRect/>
          </a:stretch>
        </p:blipFill>
        <p:spPr>
          <a:xfrm rot="0">
            <a:off x="548005" y="4608830"/>
            <a:ext cx="5400675" cy="94615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41123" r="37602" b="40732"/>
          <a:stretch>
            <a:fillRect/>
          </a:stretch>
        </p:blipFill>
        <p:spPr>
          <a:xfrm rot="0">
            <a:off x="552450" y="5679440"/>
            <a:ext cx="5400675" cy="8896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6" t="41135" r="37458" b="40159"/>
          <a:stretch>
            <a:fillRect/>
          </a:stretch>
        </p:blipFill>
        <p:spPr>
          <a:xfrm rot="0">
            <a:off x="6162040" y="1369060"/>
            <a:ext cx="5400675" cy="92456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7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0" t="53395" r="43931" b="27387"/>
          <a:stretch>
            <a:fillRect/>
          </a:stretch>
        </p:blipFill>
        <p:spPr>
          <a:xfrm rot="0">
            <a:off x="6163310" y="2471420"/>
            <a:ext cx="5400675" cy="108140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8" name="텍스트 상자 20"/>
          <p:cNvSpPr txBox="1">
            <a:spLocks/>
          </p:cNvSpPr>
          <p:nvPr/>
        </p:nvSpPr>
        <p:spPr>
          <a:xfrm rot="0">
            <a:off x="6239510" y="4279265"/>
            <a:ext cx="553021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회원 가입 과정에서 무결성 검사 기능 구현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로그인 기능 구현</a:t>
            </a:r>
            <a:endParaRPr lang="ko-KR" altLang="en-US"/>
          </a:p>
        </p:txBody>
      </p:sp>
      <p:pic>
        <p:nvPicPr>
          <p:cNvPr id="3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9725" y="1697355"/>
            <a:ext cx="6179820" cy="306705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3" t="2088" r="2406" b="87500"/>
          <a:stretch>
            <a:fillRect/>
          </a:stretch>
        </p:blipFill>
        <p:spPr>
          <a:xfrm rot="0">
            <a:off x="5747385" y="3503295"/>
            <a:ext cx="6350635" cy="74104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cxnSp>
        <p:nvCxnSpPr>
          <p:cNvPr id="5" name="도형 27"/>
          <p:cNvCxnSpPr/>
          <p:nvPr/>
        </p:nvCxnSpPr>
        <p:spPr>
          <a:xfrm rot="0" flipH="1">
            <a:off x="8928735" y="2663190"/>
            <a:ext cx="181610" cy="711200"/>
          </a:xfrm>
          <a:prstGeom prst="straightConnector1"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45"/>
          <p:cNvSpPr txBox="1">
            <a:spLocks/>
          </p:cNvSpPr>
          <p:nvPr/>
        </p:nvSpPr>
        <p:spPr>
          <a:xfrm rot="0">
            <a:off x="7388860" y="4533265"/>
            <a:ext cx="406082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로그</a:t>
            </a:r>
            <a:r>
              <a:rPr lang="ko-KR" sz="1800">
                <a:latin typeface="맑은 고딕" charset="0"/>
                <a:ea typeface="맑은 고딕" charset="0"/>
              </a:rPr>
              <a:t>인 성공시 사이트 헤더가 변경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91" t="2423" r="2322" b="88992"/>
          <a:stretch>
            <a:fillRect/>
          </a:stretch>
        </p:blipFill>
        <p:spPr>
          <a:xfrm rot="0">
            <a:off x="7388225" y="1833245"/>
            <a:ext cx="3700780" cy="69024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레시피 작성 (내용 작성 및 사진 업로드)</a:t>
            </a:r>
            <a:endParaRPr lang="ko-KR" altLang="en-US"/>
          </a:p>
        </p:txBody>
      </p:sp>
      <p:pic>
        <p:nvPicPr>
          <p:cNvPr id="3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r="35541"/>
          <a:stretch>
            <a:fillRect/>
          </a:stretch>
        </p:blipFill>
        <p:spPr>
          <a:xfrm rot="0">
            <a:off x="782320" y="1339215"/>
            <a:ext cx="5284470" cy="456057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4" name="도형 52"/>
          <p:cNvSpPr>
            <a:spLocks/>
          </p:cNvSpPr>
          <p:nvPr/>
        </p:nvSpPr>
        <p:spPr>
          <a:xfrm rot="0">
            <a:off x="1012825" y="4234815"/>
            <a:ext cx="631190" cy="23558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" name="도형 55"/>
          <p:cNvCxnSpPr/>
          <p:nvPr/>
        </p:nvCxnSpPr>
        <p:spPr>
          <a:xfrm rot="0">
            <a:off x="1642745" y="4352290"/>
            <a:ext cx="4770755" cy="184150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7" r="5435" b="42618"/>
          <a:stretch>
            <a:fillRect/>
          </a:stretch>
        </p:blipFill>
        <p:spPr>
          <a:xfrm rot="0">
            <a:off x="6482715" y="3227070"/>
            <a:ext cx="2393950" cy="2182495"/>
          </a:xfrm>
          <a:prstGeom prst="rect"/>
          <a:noFill/>
        </p:spPr>
      </p:pic>
      <p:sp>
        <p:nvSpPr>
          <p:cNvPr id="7" name="텍스트 상자 57"/>
          <p:cNvSpPr txBox="1">
            <a:spLocks/>
          </p:cNvSpPr>
          <p:nvPr/>
        </p:nvSpPr>
        <p:spPr>
          <a:xfrm rot="0">
            <a:off x="8872220" y="3855085"/>
            <a:ext cx="2510790" cy="92456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파일 선택 버튼을 누르면 업로드할 사진파일을 고를 수 있음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58"/>
          <p:cNvSpPr>
            <a:spLocks/>
          </p:cNvSpPr>
          <p:nvPr/>
        </p:nvSpPr>
        <p:spPr>
          <a:xfrm rot="0">
            <a:off x="964565" y="1436370"/>
            <a:ext cx="1289050" cy="46037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59"/>
          <p:cNvSpPr>
            <a:spLocks/>
          </p:cNvSpPr>
          <p:nvPr/>
        </p:nvSpPr>
        <p:spPr>
          <a:xfrm rot="0">
            <a:off x="966470" y="1978025"/>
            <a:ext cx="1687195" cy="133858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60"/>
          <p:cNvCxnSpPr/>
          <p:nvPr/>
        </p:nvCxnSpPr>
        <p:spPr>
          <a:xfrm rot="0" flipV="1">
            <a:off x="2252345" y="1575435"/>
            <a:ext cx="4471035" cy="91440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61"/>
          <p:cNvCxnSpPr/>
          <p:nvPr/>
        </p:nvCxnSpPr>
        <p:spPr>
          <a:xfrm rot="0">
            <a:off x="2652395" y="2646680"/>
            <a:ext cx="4442460" cy="41910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62"/>
          <p:cNvSpPr txBox="1">
            <a:spLocks/>
          </p:cNvSpPr>
          <p:nvPr/>
        </p:nvSpPr>
        <p:spPr>
          <a:xfrm rot="0">
            <a:off x="6932295" y="1455420"/>
            <a:ext cx="405066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레시피 제목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63"/>
          <p:cNvSpPr txBox="1">
            <a:spLocks/>
          </p:cNvSpPr>
          <p:nvPr/>
        </p:nvSpPr>
        <p:spPr>
          <a:xfrm rot="0">
            <a:off x="7153910" y="2536825"/>
            <a:ext cx="4050665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레시피 내용 입력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64"/>
          <p:cNvSpPr>
            <a:spLocks/>
          </p:cNvSpPr>
          <p:nvPr/>
        </p:nvSpPr>
        <p:spPr>
          <a:xfrm rot="0">
            <a:off x="1014730" y="4446905"/>
            <a:ext cx="873125" cy="273685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6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10790" y="5161915"/>
            <a:ext cx="3676015" cy="1397635"/>
          </a:xfrm>
          <a:prstGeom prst="rect"/>
          <a:noFill/>
        </p:spPr>
      </p:pic>
      <p:cxnSp>
        <p:nvCxnSpPr>
          <p:cNvPr id="16" name="도형 66"/>
          <p:cNvCxnSpPr/>
          <p:nvPr/>
        </p:nvCxnSpPr>
        <p:spPr>
          <a:xfrm rot="0">
            <a:off x="1906905" y="4729480"/>
            <a:ext cx="890905" cy="741045"/>
          </a:xfrm>
          <a:prstGeom prst="straightConnector1"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67"/>
          <p:cNvSpPr txBox="1">
            <a:spLocks/>
          </p:cNvSpPr>
          <p:nvPr/>
        </p:nvSpPr>
        <p:spPr>
          <a:xfrm rot="0">
            <a:off x="6366510" y="5739130"/>
            <a:ext cx="5410835" cy="6477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사진</a:t>
            </a:r>
            <a:r>
              <a:rPr lang="ko-KR" sz="1800">
                <a:latin typeface="맑은 고딕" charset="0"/>
                <a:ea typeface="맑은 고딕" charset="0"/>
              </a:rPr>
              <a:t>을 선택하고 사진 업로드 버튼을 누르면 사진이 서버로 저장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레시피 작성 (재료 고르기)</a:t>
            </a:r>
            <a:endParaRPr lang="ko-KR" altLang="en-US"/>
          </a:p>
        </p:txBody>
      </p:sp>
      <p:pic>
        <p:nvPicPr>
          <p:cNvPr id="3" name="그림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280" y="3693795"/>
            <a:ext cx="5596255" cy="22358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1755" y="1330325"/>
            <a:ext cx="2228215" cy="513905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5" name="그림 8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5"/>
          <a:stretch>
            <a:fillRect/>
          </a:stretch>
        </p:blipFill>
        <p:spPr>
          <a:xfrm rot="0">
            <a:off x="8319135" y="3425190"/>
            <a:ext cx="3550285" cy="265493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6" name="텍스트 상자 94"/>
          <p:cNvSpPr txBox="1">
            <a:spLocks/>
          </p:cNvSpPr>
          <p:nvPr/>
        </p:nvSpPr>
        <p:spPr>
          <a:xfrm rot="0">
            <a:off x="899795" y="2179320"/>
            <a:ext cx="5480685" cy="64770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재</a:t>
            </a:r>
            <a:r>
              <a:rPr lang="ko-KR" sz="1800">
                <a:latin typeface="맑은 고딕" charset="0"/>
                <a:ea typeface="맑은 고딕" charset="0"/>
              </a:rPr>
              <a:t>료 카테고리 선택, 재료 고르기, 재료 수량 입력 기능 구현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>
              <a:buFontTx/>
              <a:buNone/>
            </a:pPr>
            <a:r>
              <a:rPr lang="ko-KR" altLang="en-US"/>
              <a:t>레시피 작성 (재료 추가하기)</a:t>
            </a:r>
            <a:endParaRPr lang="ko-KR" altLang="en-US"/>
          </a:p>
        </p:txBody>
      </p:sp>
      <p:pic>
        <p:nvPicPr>
          <p:cNvPr id="3" name="그림 9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105" y="1198880"/>
            <a:ext cx="4680585" cy="4110990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pic>
        <p:nvPicPr>
          <p:cNvPr id="4" name="그림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58510" y="1196975"/>
            <a:ext cx="4680585" cy="3425825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</p:pic>
      <p:sp>
        <p:nvSpPr>
          <p:cNvPr id="5" name="도형 97"/>
          <p:cNvSpPr>
            <a:spLocks/>
          </p:cNvSpPr>
          <p:nvPr/>
        </p:nvSpPr>
        <p:spPr>
          <a:xfrm rot="0">
            <a:off x="919480" y="3968115"/>
            <a:ext cx="4530725" cy="133858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98"/>
          <p:cNvSpPr txBox="1">
            <a:spLocks/>
          </p:cNvSpPr>
          <p:nvPr/>
        </p:nvSpPr>
        <p:spPr>
          <a:xfrm rot="0">
            <a:off x="819785" y="5599430"/>
            <a:ext cx="457073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+버튼</a:t>
            </a:r>
            <a:r>
              <a:rPr lang="ko-KR" sz="1800">
                <a:latin typeface="맑은 고딕" charset="0"/>
                <a:ea typeface="맑은 고딕" charset="0"/>
              </a:rPr>
              <a:t>을 누르면 재료 선택 폼이 추가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99"/>
          <p:cNvSpPr txBox="1">
            <a:spLocks/>
          </p:cNvSpPr>
          <p:nvPr/>
        </p:nvSpPr>
        <p:spPr>
          <a:xfrm rot="0">
            <a:off x="5861050" y="5601335"/>
            <a:ext cx="4570730" cy="370840"/>
          </a:xfrm>
          <a:prstGeom prst="rect"/>
          <a:noFill/>
          <a:ln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-</a:t>
            </a:r>
            <a:r>
              <a:rPr sz="1800">
                <a:latin typeface="맑은 고딕" charset="0"/>
                <a:ea typeface="맑은 고딕" charset="0"/>
              </a:rPr>
              <a:t>버튼</a:t>
            </a:r>
            <a:r>
              <a:rPr lang="ko-KR" sz="1800">
                <a:latin typeface="맑은 고딕" charset="0"/>
                <a:ea typeface="맑은 고딕" charset="0"/>
              </a:rPr>
              <a:t>을 누르면 재료 선택 폼이 제거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00"/>
          <p:cNvSpPr>
            <a:spLocks/>
          </p:cNvSpPr>
          <p:nvPr/>
        </p:nvSpPr>
        <p:spPr>
          <a:xfrm rot="0">
            <a:off x="991235" y="2089785"/>
            <a:ext cx="459740" cy="44069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01"/>
          <p:cNvSpPr>
            <a:spLocks/>
          </p:cNvSpPr>
          <p:nvPr/>
        </p:nvSpPr>
        <p:spPr>
          <a:xfrm rot="0">
            <a:off x="993140" y="3471545"/>
            <a:ext cx="459740" cy="44069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102"/>
          <p:cNvSpPr>
            <a:spLocks/>
          </p:cNvSpPr>
          <p:nvPr/>
        </p:nvSpPr>
        <p:spPr>
          <a:xfrm rot="0">
            <a:off x="6412230" y="3471545"/>
            <a:ext cx="459740" cy="440690"/>
          </a:xfrm>
          <a:prstGeom prst="rect"/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pattern square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square" id="{B0339716-848F-4588-B127-A5FA481BABD2}" vid="{0C661C3F-A2D7-49AE-9CDB-144D51DFD48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janghyeonh</dc:creator>
  <cp:lastModifiedBy>janghyeonh</cp:lastModifiedBy>
  <dc:title>PowerPoint 프레젠테이션</dc:title>
  <cp:version>10.105.228.52576</cp:version>
</cp:coreProperties>
</file>